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68" r:id="rId6"/>
    <p:sldId id="267" r:id="rId7"/>
    <p:sldId id="26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ya rabii" initials="yr" lastIdx="1" clrIdx="0">
    <p:extLst>
      <p:ext uri="{19B8F6BF-5375-455C-9EA6-DF929625EA0E}">
        <p15:presenceInfo xmlns:p15="http://schemas.microsoft.com/office/powerpoint/2012/main" userId="bf829ed4e27dda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37" autoAdjust="0"/>
  </p:normalViewPr>
  <p:slideViewPr>
    <p:cSldViewPr>
      <p:cViewPr>
        <p:scale>
          <a:sx n="70" d="100"/>
          <a:sy n="70" d="100"/>
        </p:scale>
        <p:origin x="738" y="2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 du marché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7-4377-8113-6FFF07470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37-4377-8113-6FFF07470985}"/>
              </c:ext>
            </c:extLst>
          </c:dPt>
          <c:cat>
            <c:strRef>
              <c:f>Feuil1!$A$2:$A$3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Feuil1!$B$2:$B$3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37-4377-8113-6FFF0747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MA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M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07/09/2022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582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38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60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4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008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4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22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639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860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762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808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251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21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23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38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51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22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20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07/09/2022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r" defTabSz="1218987" rtl="1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r" defTabSz="1218987" rtl="1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28600" y="-523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99977" y="24063"/>
            <a:ext cx="31772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Projet</a:t>
            </a:r>
            <a:r>
              <a:rPr kumimoji="0" lang="en-US" altLang="ar-MA" sz="3200" b="1" i="0" u="none" strike="noStrike" cap="none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latin typeface="Gill Sans MT" panose="020B0502020104020203" pitchFamily="34" charset="0"/>
                <a:ea typeface="STZhongsong"/>
                <a:cs typeface="Majalla UI"/>
              </a:rPr>
              <a:t> de stage </a:t>
            </a:r>
            <a:endParaRPr kumimoji="0" lang="en-US" altLang="ar-MA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51219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679484" y="6460211"/>
            <a:ext cx="25093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1800" dirty="0" smtClean="0">
                <a:solidFill>
                  <a:schemeClr val="accent1"/>
                </a:solidFill>
              </a:rPr>
              <a:t>Réaliser par </a:t>
            </a:r>
            <a:r>
              <a:rPr lang="fr-FR" sz="1800" dirty="0" smtClean="0"/>
              <a:t>: Yahya Rabii</a:t>
            </a:r>
            <a:endParaRPr lang="ar-MA" sz="1800" dirty="0"/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  <p:sp>
        <p:nvSpPr>
          <p:cNvPr id="21" name="Titre 1"/>
          <p:cNvSpPr>
            <a:spLocks noGrp="1"/>
          </p:cNvSpPr>
          <p:nvPr>
            <p:ph type="ctrTitle"/>
          </p:nvPr>
        </p:nvSpPr>
        <p:spPr>
          <a:xfrm>
            <a:off x="1842012" y="1242190"/>
            <a:ext cx="8735325" cy="520777"/>
          </a:xfrm>
        </p:spPr>
        <p:txBody>
          <a:bodyPr rtlCol="0">
            <a:noAutofit/>
          </a:bodyPr>
          <a:lstStyle/>
          <a:p>
            <a:pPr algn="ctr"/>
            <a:r>
              <a:rPr lang="fr-FR" sz="2000" b="1" dirty="0"/>
              <a:t>Application Android pour lier le service d'achat de l'entreprise au différents </a:t>
            </a:r>
            <a:r>
              <a:rPr lang="fr-FR" sz="2000" b="1" dirty="0" smtClean="0"/>
              <a:t>fournisseurs et </a:t>
            </a:r>
            <a:r>
              <a:rPr lang="fr-FR" sz="2000" b="1" dirty="0"/>
              <a:t>automatiser le suivi de l'entrepôt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039192"/>
            <a:ext cx="2111532" cy="4421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3" y="2072080"/>
            <a:ext cx="2110271" cy="44183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5" y="2039192"/>
            <a:ext cx="2125981" cy="445127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7" y="2039192"/>
            <a:ext cx="2125980" cy="445127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3" y="2033435"/>
            <a:ext cx="2129586" cy="44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>
          <a:xfrm>
            <a:off x="1930355" y="1672252"/>
            <a:ext cx="9548531" cy="5088109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731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authentification » :</a:t>
            </a:r>
            <a:endParaRPr lang="fr-FR" sz="2800" dirty="0">
              <a:solidFill>
                <a:schemeClr val="accent1"/>
              </a:solidFill>
            </a:endParaRP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96" y="1672252"/>
            <a:ext cx="9545431" cy="5000626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12671" y="-96610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626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inscription » :</a:t>
            </a:r>
            <a:endParaRPr lang="fr-FR" sz="2800" dirty="0">
              <a:solidFill>
                <a:schemeClr val="accent1"/>
              </a:solidFill>
            </a:endParaRP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805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« Supprimer utilisateur » :</a:t>
            </a: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6" y="1752600"/>
            <a:ext cx="7283051" cy="4944950"/>
          </a:xfrm>
          <a:prstGeom prst="rect">
            <a:avLst/>
          </a:prstGeom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3" y="1557337"/>
            <a:ext cx="8488837" cy="5300663"/>
          </a:xfrm>
          <a:prstGeom prst="rect">
            <a:avLst/>
          </a:prstGeom>
        </p:spPr>
      </p:pic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5376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939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Diagramme </a:t>
            </a:r>
            <a:r>
              <a:rPr lang="fr-FR" sz="2800" dirty="0">
                <a:solidFill>
                  <a:schemeClr val="accent1"/>
                </a:solidFill>
              </a:rPr>
              <a:t>de séquences de système « passer commande » :</a:t>
            </a:r>
            <a:endParaRPr lang="fr-FR" sz="2800" dirty="0">
              <a:solidFill>
                <a:schemeClr val="accent1"/>
              </a:solidFill>
            </a:endParaRP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5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6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3518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Environnement logiciel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3012" y="2014161"/>
            <a:ext cx="2681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Android Studio</a:t>
            </a:r>
          </a:p>
          <a:p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3607" y="3198168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1829" r="62585" b="20428"/>
          <a:stretch/>
        </p:blipFill>
        <p:spPr bwMode="auto">
          <a:xfrm>
            <a:off x="1903412" y="1953706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659" y="3371733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pic>
        <p:nvPicPr>
          <p:cNvPr id="21" name="Imag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5" y="4344856"/>
            <a:ext cx="2143125" cy="1170940"/>
          </a:xfrm>
          <a:prstGeom prst="rect">
            <a:avLst/>
          </a:prstGeom>
        </p:spPr>
      </p:pic>
      <p:pic>
        <p:nvPicPr>
          <p:cNvPr id="22" name="image33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0007" y="5900991"/>
            <a:ext cx="1032510" cy="604520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7825" y="4799368"/>
            <a:ext cx="1282065" cy="28702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7" y="4352877"/>
            <a:ext cx="1573336" cy="118000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5900991"/>
            <a:ext cx="2406423" cy="686188"/>
          </a:xfrm>
          <a:prstGeom prst="rect">
            <a:avLst/>
          </a:prstGeom>
        </p:spPr>
      </p:pic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82580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066" y="1318586"/>
            <a:ext cx="2617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Technologies </a:t>
            </a:r>
            <a:r>
              <a:rPr lang="fr-FR" dirty="0">
                <a:solidFill>
                  <a:schemeClr val="accent1"/>
                </a:solidFill>
              </a:rPr>
              <a:t>utilisé</a:t>
            </a:r>
            <a:endParaRPr lang="ar-M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74660"/>
              </p:ext>
            </p:extLst>
          </p:nvPr>
        </p:nvGraphicFramePr>
        <p:xfrm>
          <a:off x="2031470" y="2438400"/>
          <a:ext cx="8125884" cy="369247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60647439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50233293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880847273"/>
                    </a:ext>
                  </a:extLst>
                </a:gridCol>
              </a:tblGrid>
              <a:tr h="1025479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dirty="0" smtClean="0"/>
                        <a:t>Front</a:t>
                      </a:r>
                      <a:r>
                        <a:rPr lang="fr-FR" baseline="0" dirty="0" smtClean="0"/>
                        <a:t>-end</a:t>
                      </a:r>
                      <a:endParaRPr lang="ar-MA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endParaRPr lang="fr-FR" dirty="0" smtClean="0"/>
                    </a:p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lang="fr-FR" dirty="0" smtClean="0"/>
                        <a:t>Développement</a:t>
                      </a:r>
                      <a:endParaRPr lang="a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68512"/>
                  </a:ext>
                </a:extLst>
              </a:tr>
              <a:tr h="1120108">
                <a:tc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200000"/>
                        </a:lnSpc>
                      </a:pPr>
                      <a:r>
                        <a:rPr lang="fr-FR" b="1" dirty="0" smtClean="0"/>
                        <a:t>Back-end</a:t>
                      </a:r>
                      <a:endParaRPr lang="ar-M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18053"/>
                  </a:ext>
                </a:extLst>
              </a:tr>
              <a:tr h="1546892">
                <a:tc gridSpan="2">
                  <a:txBody>
                    <a:bodyPr/>
                    <a:lstStyle/>
                    <a:p>
                      <a:pPr rtl="1"/>
                      <a:endParaRPr lang="ar-M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M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fr-FR" b="1" dirty="0" smtClean="0"/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fr-FR" b="1" dirty="0" smtClean="0"/>
                        <a:t>Base de données</a:t>
                      </a:r>
                      <a:endParaRPr lang="ar-M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217899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29" y="3616279"/>
            <a:ext cx="1030313" cy="603556"/>
          </a:xfrm>
          <a:prstGeom prst="rect">
            <a:avLst/>
          </a:prstGeom>
        </p:spPr>
      </p:pic>
      <p:pic>
        <p:nvPicPr>
          <p:cNvPr id="23" name="image34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6952" y="2777580"/>
            <a:ext cx="1282065" cy="2870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6" y="4559470"/>
            <a:ext cx="1180939" cy="885704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9" y="4559470"/>
            <a:ext cx="1630950" cy="1054857"/>
          </a:xfrm>
          <a:prstGeom prst="rect">
            <a:avLst/>
          </a:prstGeom>
        </p:spPr>
      </p:pic>
      <p:pic>
        <p:nvPicPr>
          <p:cNvPr id="29" name="image32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27" y="5579153"/>
            <a:ext cx="1769417" cy="508788"/>
          </a:xfrm>
          <a:prstGeom prst="rect">
            <a:avLst/>
          </a:prstGeom>
        </p:spPr>
      </p:pic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66676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3074" name="Imag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2" y="2021863"/>
            <a:ext cx="204311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6" y="2015201"/>
            <a:ext cx="20605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021863"/>
            <a:ext cx="21145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93812" y="144530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93812" y="1907272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54493" y="6292903"/>
            <a:ext cx="17347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70313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57929" y="6292903"/>
            <a:ext cx="1492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Mot de passe oublier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2146" y="6292903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770313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inscription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1333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7409" name="Imag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3" y="1835287"/>
            <a:ext cx="2287087" cy="45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902509"/>
            <a:ext cx="2194139" cy="43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72454" y="6479783"/>
            <a:ext cx="656301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60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60875" algn="l"/>
              </a:tabLst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Interface Accueil	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liste des produits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54052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18433" name="Imag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732803"/>
            <a:ext cx="6457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85279" y="6164221"/>
            <a:ext cx="2310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de règlement</a:t>
            </a:r>
            <a:endParaRPr lang="fr-FR" altLang="ar-MA" sz="1100" i="1" dirty="0">
              <a:solidFill>
                <a:srgbClr val="44526A"/>
              </a:solidFill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ea typeface="Times New Roman" panose="02020603050405020304" pitchFamily="18" charset="0"/>
              </a:rPr>
              <a:t>              Cas </a:t>
            </a:r>
            <a:r>
              <a:rPr lang="fr-FR" altLang="ar-MA" sz="1100" i="1" dirty="0">
                <a:solidFill>
                  <a:srgbClr val="44526A"/>
                </a:solidFill>
                <a:ea typeface="Times New Roman" panose="02020603050405020304" pitchFamily="18" charset="0"/>
              </a:rPr>
              <a:t>1 : Pickup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1612" y="6164221"/>
            <a:ext cx="2371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règlement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00550" algn="l"/>
                <a:tab pos="5003800" algn="l"/>
              </a:tabLst>
            </a:pP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Cas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 : Delivery</a:t>
            </a:r>
            <a:endParaRPr lang="ar-MA" dirty="0"/>
          </a:p>
        </p:txBody>
      </p:sp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3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55587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0212" y="1311224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1505" name="Imag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09" y="1640680"/>
            <a:ext cx="23717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664948" y="6432165"/>
            <a:ext cx="1563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ar-MA" sz="1100" i="1" dirty="0" smtClean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Interface </a:t>
            </a:r>
            <a:r>
              <a:rPr lang="fr-FR" altLang="ar-MA" sz="1100" i="1" dirty="0">
                <a:solidFill>
                  <a:srgbClr val="44526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validation</a:t>
            </a:r>
            <a:endParaRPr lang="fr-FR" altLang="ar-MA" sz="1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037644" cy="4462463"/>
          </a:xfr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619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875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Interfaces graphiques</a:t>
            </a:r>
            <a:endParaRPr lang="ar-MA" dirty="0"/>
          </a:p>
        </p:txBody>
      </p:sp>
      <p:pic>
        <p:nvPicPr>
          <p:cNvPr id="22530" name="Imag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1" y="1756130"/>
            <a:ext cx="2257988" cy="45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Image 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08" y="1606686"/>
            <a:ext cx="2315034" cy="4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98687" y="1522412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1012" y="6308776"/>
            <a:ext cx="7467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stock                                                       </a:t>
            </a:r>
            <a:r>
              <a:rPr kumimoji="0" lang="fr-FR" altLang="ar-MA" sz="1100" b="0" i="1" u="none" strike="noStrike" cap="none" normalizeH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Interface Nos fournisseurs   </a:t>
            </a:r>
            <a:endParaRPr kumimoji="0" lang="en-US" altLang="ar-MA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(Nos produits).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(Nos contacts)     </a:t>
            </a: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Groupe 2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57015" y="-60513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3553" name="Imag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08" y="1093144"/>
            <a:ext cx="5414807" cy="541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87777" y="6548609"/>
            <a:ext cx="118928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d'authentification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65662" y="-69864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4577" name="Imag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1" y="1859129"/>
            <a:ext cx="7467600" cy="42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automatiquement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88158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08212" y="1435539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6" name="Imag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5" y="1632520"/>
            <a:ext cx="7816713" cy="439801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241799" y="6248400"/>
            <a:ext cx="37052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produit Manuellement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3095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05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Démonstration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25601" name="Imag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8123"/>
            <a:ext cx="7944623" cy="44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71470" y="6248400"/>
            <a:ext cx="40226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ar-MA" sz="1100" b="0" i="1" u="none" strike="noStrike" cap="none" normalizeH="0" baseline="0" dirty="0" smtClean="0">
                <a:ln>
                  <a:noFill/>
                </a:ln>
                <a:solidFill>
                  <a:srgbClr val="4452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processus d'ajouter nouveau contact </a:t>
            </a:r>
            <a:endParaRPr kumimoji="0" lang="fr-FR" altLang="ar-M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9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0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23999" y="-24975"/>
            <a:ext cx="291887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Réalisation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684" y="1179015"/>
            <a:ext cx="240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Téléchargement : </a:t>
            </a:r>
            <a:endParaRPr lang="ar-MA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4698" y="1229713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9" y="3261914"/>
            <a:ext cx="2399824" cy="23998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23999" y="2266631"/>
            <a:ext cx="9140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"/>
              </a:spcBef>
            </a:pPr>
            <a:r>
              <a:rPr lang="fr-FR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https://www.mediafire.com/file/tz0tjuthzdjdxsx/Fina-Net+(+V1.0+).apk/file</a:t>
            </a:r>
            <a:endParaRPr lang="en-US" sz="1800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751012" y="-18742"/>
            <a:ext cx="29177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Conclusion</a:t>
            </a:r>
            <a:endParaRPr lang="ar-MA" sz="4800" dirty="0"/>
          </a:p>
        </p:txBody>
      </p:sp>
      <p:sp>
        <p:nvSpPr>
          <p:cNvPr id="3" name="Rectangle 2"/>
          <p:cNvSpPr/>
          <p:nvPr/>
        </p:nvSpPr>
        <p:spPr>
          <a:xfrm>
            <a:off x="5597014" y="1145021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46605" y="661987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MA"/>
          </a:p>
        </p:txBody>
      </p:sp>
      <p:sp>
        <p:nvSpPr>
          <p:cNvPr id="18" name="Rectangle 17"/>
          <p:cNvSpPr/>
          <p:nvPr/>
        </p:nvSpPr>
        <p:spPr>
          <a:xfrm>
            <a:off x="1370012" y="4724400"/>
            <a:ext cx="9426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 </a:t>
            </a:r>
            <a:r>
              <a:rPr lang="fr-FR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titre général, ce stage a constitué une expérience professionnelle exceptionnelle. </a:t>
            </a:r>
            <a:endParaRPr lang="fr-FR" dirty="0" smtClean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fr-F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 </a:t>
            </a:r>
            <a:r>
              <a:rPr lang="fr-FR" spc="-28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permet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d’avoir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aperçu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futur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métier.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découvre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rapidement que l'aspect pratique dépasse souvent les connaissances acquises et qu’il</a:t>
            </a:r>
            <a:r>
              <a:rPr lang="fr-FR" spc="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constitue</a:t>
            </a:r>
            <a:r>
              <a:rPr lang="fr-FR" spc="-1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fr-FR" spc="-5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formation</a:t>
            </a:r>
            <a:r>
              <a:rPr lang="fr-FR" spc="2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rapide</a:t>
            </a:r>
            <a:endParaRPr lang="ar-MA" sz="20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70012" y="1214422"/>
            <a:ext cx="9709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L’élaboration de cette application nous a permis de nous confronter à une expérience professionnelle dans le domaine de développement des applications que nous ne pouvant qualifier que d’enrichissante. En outre, elle nous a offert de l’opportunité de concrétiser nos connaissances théoriques à l’aide d’un cas réel. Ainsi, ce projet nous a apporté le plus concernant les langages de programmation   et les plateformes que nous avons découvertes et pratiqués.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J'ai présenté dans ce rapport toutes les étapes nécessaires pour la conception et le développement d’une application mobile Android pour automatiser le traitement de communication avec les fournisseurs.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Ce projet m'a donné de plus l’occasion d’acquérir des nouvelles connaissances à propos de StarUML, MySQL, Firebase, Android Studio et de maitriser les langages de programmation    , JAVA, XML etc… qui seront certes utile dans nos futures vies professionnelles.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  <a:p>
            <a:r>
              <a:rPr lang="fr-FR" sz="1600" dirty="0"/>
              <a:t> </a:t>
            </a: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6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68" y="-27463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598295" y="-61913"/>
            <a:ext cx="329968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Introduction</a:t>
            </a:r>
            <a:endParaRPr lang="ar-MA" sz="4800" dirty="0"/>
          </a:p>
        </p:txBody>
      </p:sp>
      <p:sp>
        <p:nvSpPr>
          <p:cNvPr id="4" name="Rectangle 3"/>
          <p:cNvSpPr/>
          <p:nvPr/>
        </p:nvSpPr>
        <p:spPr>
          <a:xfrm>
            <a:off x="989013" y="1905000"/>
            <a:ext cx="1013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L'évolution technologique a changé le fonctionnement des entreprises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/>
              <a:t>Alors  L’entreprise Finatech décidé d’automatiser le traitement de la communication avec les fournisseurs et de surveiller le magasin afin de gagne du temps ,  d’économiser l’utilisation des ressources et augmenter de la rentabilité .</a:t>
            </a:r>
            <a:endParaRPr lang="ar-MA" sz="2800" dirty="0"/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6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7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8295" y="-61913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4539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Objectifs </a:t>
            </a:r>
            <a:r>
              <a:rPr lang="fr-FR" sz="4000" dirty="0" smtClean="0">
                <a:solidFill>
                  <a:schemeClr val="accent1"/>
                </a:solidFill>
              </a:rPr>
              <a:t>du </a:t>
            </a:r>
            <a:r>
              <a:rPr lang="fr-FR" sz="4000" dirty="0">
                <a:solidFill>
                  <a:schemeClr val="accent1"/>
                </a:solidFill>
              </a:rPr>
              <a:t>projet : </a:t>
            </a:r>
            <a:r>
              <a:rPr lang="fr-FR" sz="4000" dirty="0" smtClean="0">
                <a:solidFill>
                  <a:schemeClr val="accent1"/>
                </a:solidFill>
              </a:rPr>
              <a:t>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3058" y="2567304"/>
            <a:ext cx="9287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Développer une application mobile sous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smtClean="0"/>
              <a:t>Faciliter et automatiser le processus de contrôle de l'entrepôt et du communication avec les fournisseurs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37259" y="-82580"/>
            <a:ext cx="8721747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Présentation et objectifs du projet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5227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Présentation du projet : </a:t>
            </a:r>
            <a:endParaRPr lang="ar-MA" sz="4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39" y="2318445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L’application doit permettre a l’utilisateur de: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5212" y="3211837"/>
            <a:ext cx="8661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Acheter des Nouveaux produits directement chez les fournisseurs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Consulter l’historique des transactions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Contrôler l'entrepôt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FR" sz="3200" dirty="0"/>
              <a:t>Contacter les fournisseurs facilement   </a:t>
            </a: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7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8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47825" y="-123291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sp>
        <p:nvSpPr>
          <p:cNvPr id="14" name="Rectangle 13"/>
          <p:cNvSpPr/>
          <p:nvPr/>
        </p:nvSpPr>
        <p:spPr>
          <a:xfrm>
            <a:off x="1094813" y="1363498"/>
            <a:ext cx="35119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 smtClean="0">
                <a:solidFill>
                  <a:schemeClr val="accent1"/>
                </a:solidFill>
              </a:rPr>
              <a:t>Android</a:t>
            </a:r>
            <a:endParaRPr lang="ar-MA" sz="80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512" y="2859691"/>
            <a:ext cx="982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Pourquoi choisir ce système d'exploitation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7" t="60896"/>
          <a:stretch/>
        </p:blipFill>
        <p:spPr>
          <a:xfrm>
            <a:off x="9675811" y="4190999"/>
            <a:ext cx="2513013" cy="2681785"/>
          </a:xfrm>
          <a:prstGeom prst="rect">
            <a:avLst/>
          </a:prstGeom>
        </p:spPr>
      </p:pic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18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9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72429" y="-82580"/>
            <a:ext cx="435709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Choix technique </a:t>
            </a:r>
            <a:endParaRPr lang="ar-MA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44222" r="5556"/>
          <a:stretch/>
        </p:blipFill>
        <p:spPr>
          <a:xfrm>
            <a:off x="9904412" y="3048000"/>
            <a:ext cx="2209800" cy="3825240"/>
          </a:xfrm>
          <a:prstGeom prst="rect">
            <a:avLst/>
          </a:prstGeom>
        </p:spPr>
      </p:pic>
      <p:graphicFrame>
        <p:nvGraphicFramePr>
          <p:cNvPr id="16" name="Espace réservé du contenu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5311718"/>
              </p:ext>
            </p:extLst>
          </p:nvPr>
        </p:nvGraphicFramePr>
        <p:xfrm>
          <a:off x="539451" y="2516566"/>
          <a:ext cx="4951412" cy="411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5757" y="1295339"/>
            <a:ext cx="5638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La part du Marché des systèmes d’explotation Mobile</a:t>
            </a:r>
            <a:endParaRPr lang="ar-MA" dirty="0"/>
          </a:p>
        </p:txBody>
      </p:sp>
      <p:sp>
        <p:nvSpPr>
          <p:cNvPr id="5" name="Rectangle 4"/>
          <p:cNvSpPr/>
          <p:nvPr/>
        </p:nvSpPr>
        <p:spPr>
          <a:xfrm>
            <a:off x="4685389" y="533400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84.1 %</a:t>
            </a:r>
            <a:endParaRPr lang="ar-MA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2" y="234788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15.9 %</a:t>
            </a:r>
            <a:endParaRPr lang="ar-MA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5412" y="3810000"/>
            <a:ext cx="3295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1,4</a:t>
            </a:r>
            <a:r>
              <a:rPr lang="fr-FR" b="1" dirty="0" smtClean="0"/>
              <a:t> </a:t>
            </a:r>
            <a:r>
              <a:rPr lang="fr-FR" b="1" dirty="0"/>
              <a:t>milliard</a:t>
            </a:r>
            <a:r>
              <a:rPr lang="fr-FR" dirty="0"/>
              <a:t> d'utilisateurs</a:t>
            </a:r>
            <a:endParaRPr lang="ar-MA" dirty="0"/>
          </a:p>
        </p:txBody>
      </p:sp>
      <p:sp>
        <p:nvSpPr>
          <p:cNvPr id="19" name="Rectangle 18"/>
          <p:cNvSpPr/>
          <p:nvPr/>
        </p:nvSpPr>
        <p:spPr>
          <a:xfrm>
            <a:off x="5347092" y="3202008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800" b="1" dirty="0" smtClean="0">
                <a:solidFill>
                  <a:schemeClr val="accent1"/>
                </a:solidFill>
              </a:rPr>
              <a:t>+</a:t>
            </a:r>
            <a:endParaRPr lang="ar-MA" sz="8800" dirty="0">
              <a:solidFill>
                <a:schemeClr val="accent1"/>
              </a:solidFill>
            </a:endParaRPr>
          </a:p>
        </p:txBody>
      </p: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ulle ronde 27"/>
          <p:cNvSpPr/>
          <p:nvPr/>
        </p:nvSpPr>
        <p:spPr>
          <a:xfrm>
            <a:off x="3687060" y="1321435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7901" y="-105717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3266"/>
            <a:ext cx="685800" cy="169449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4191000"/>
            <a:ext cx="685800" cy="1694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1547" y="5886635"/>
            <a:ext cx="196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Chef de projet</a:t>
            </a:r>
            <a:endParaRPr lang="ar-MA" dirty="0"/>
          </a:p>
        </p:txBody>
      </p:sp>
      <p:sp>
        <p:nvSpPr>
          <p:cNvPr id="20" name="Rectangle 19"/>
          <p:cNvSpPr/>
          <p:nvPr/>
        </p:nvSpPr>
        <p:spPr>
          <a:xfrm>
            <a:off x="1155340" y="3078786"/>
            <a:ext cx="141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Employée</a:t>
            </a:r>
            <a:endParaRPr lang="ar-MA" dirty="0"/>
          </a:p>
        </p:txBody>
      </p:sp>
      <p:sp>
        <p:nvSpPr>
          <p:cNvPr id="23" name="Bulle ronde 22"/>
          <p:cNvSpPr/>
          <p:nvPr/>
        </p:nvSpPr>
        <p:spPr>
          <a:xfrm>
            <a:off x="3808412" y="4087338"/>
            <a:ext cx="6057900" cy="1798160"/>
          </a:xfrm>
          <a:prstGeom prst="wedgeEllipseCallout">
            <a:avLst>
              <a:gd name="adj1" fmla="val -49598"/>
              <a:gd name="adj2" fmla="val 5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MA" sz="2800" dirty="0"/>
          </a:p>
        </p:txBody>
      </p:sp>
      <p:sp>
        <p:nvSpPr>
          <p:cNvPr id="25" name="Rectangle 24"/>
          <p:cNvSpPr/>
          <p:nvPr/>
        </p:nvSpPr>
        <p:spPr>
          <a:xfrm>
            <a:off x="3496560" y="4532982"/>
            <a:ext cx="6248400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>
              <a:spcBef>
                <a:spcPts val="680"/>
              </a:spcBef>
              <a:tabLst>
                <a:tab pos="1351915" algn="l"/>
                <a:tab pos="1352550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Gérer</a:t>
            </a:r>
            <a:r>
              <a:rPr lang="fr-FR" sz="1600" spc="-7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brands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(fournisseurs)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:</a:t>
            </a:r>
            <a:r>
              <a:rPr lang="fr-FR" sz="1600" spc="-5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Ajouter,</a:t>
            </a:r>
            <a:r>
              <a:rPr lang="fr-FR" sz="1600" spc="-5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modifier,</a:t>
            </a:r>
            <a:r>
              <a:rPr lang="fr-FR" sz="1600" spc="-6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supprimer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80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Passer</a:t>
            </a:r>
            <a:r>
              <a:rPr lang="fr-FR" sz="1600" spc="1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 d'une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manière efficace</a:t>
            </a:r>
            <a:r>
              <a:rPr lang="fr-FR" sz="1600" spc="-10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et simple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600" dirty="0">
                <a:ea typeface="Times New Roman" panose="02020603050405020304" pitchFamily="18" charset="0"/>
              </a:rPr>
              <a:t>Consulter</a:t>
            </a:r>
            <a:r>
              <a:rPr lang="fr-FR" sz="1600" spc="-2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les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historiques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des</a:t>
            </a:r>
            <a:r>
              <a:rPr lang="fr-FR" sz="1600" spc="-5" dirty="0">
                <a:ea typeface="Times New Roman" panose="02020603050405020304" pitchFamily="18" charset="0"/>
              </a:rPr>
              <a:t> </a:t>
            </a:r>
            <a:r>
              <a:rPr lang="fr-FR" sz="1600" dirty="0">
                <a:ea typeface="Times New Roman" panose="02020603050405020304" pitchFamily="18" charset="0"/>
              </a:rPr>
              <a:t>commandes.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76084" y="1769973"/>
            <a:ext cx="6092825" cy="12977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>
              <a:spcBef>
                <a:spcPts val="67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Passer</a:t>
            </a:r>
            <a:r>
              <a:rPr lang="fr-FR" sz="1800" spc="1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 d'une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manière efficace</a:t>
            </a:r>
            <a:r>
              <a:rPr lang="fr-FR" sz="1800" spc="-1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et simple</a:t>
            </a:r>
            <a:endParaRPr lang="en-US" sz="1600" dirty="0">
              <a:ea typeface="Times New Roman" panose="02020603050405020304" pitchFamily="18" charset="0"/>
            </a:endParaRPr>
          </a:p>
          <a:p>
            <a:pPr marL="914400" marR="0" lvl="2">
              <a:spcBef>
                <a:spcPts val="695"/>
              </a:spcBef>
              <a:spcAft>
                <a:spcPts val="0"/>
              </a:spcAft>
              <a:tabLst>
                <a:tab pos="1310640" algn="l"/>
                <a:tab pos="1311275" algn="l"/>
              </a:tabLst>
            </a:pPr>
            <a:r>
              <a:rPr lang="fr-FR" sz="1800" dirty="0">
                <a:ea typeface="Times New Roman" panose="02020603050405020304" pitchFamily="18" charset="0"/>
              </a:rPr>
              <a:t>Consulter</a:t>
            </a:r>
            <a:r>
              <a:rPr lang="fr-FR" sz="1800" spc="-30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les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historiques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des</a:t>
            </a:r>
            <a:r>
              <a:rPr lang="fr-FR" sz="1800" spc="-5" dirty="0">
                <a:ea typeface="Times New Roman" panose="02020603050405020304" pitchFamily="18" charset="0"/>
              </a:rPr>
              <a:t> </a:t>
            </a:r>
            <a:r>
              <a:rPr lang="fr-FR" sz="1800" dirty="0">
                <a:ea typeface="Times New Roman" panose="02020603050405020304" pitchFamily="18" charset="0"/>
              </a:rPr>
              <a:t>commandes.</a:t>
            </a:r>
            <a:endParaRPr lang="en-US" sz="1600" dirty="0">
              <a:ea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fr-FR" sz="18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30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31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Arrière-plan coloré"/>
          <p:cNvSpPr>
            <a:spLocks noChangeArrowheads="1"/>
          </p:cNvSpPr>
          <p:nvPr/>
        </p:nvSpPr>
        <p:spPr bwMode="auto">
          <a:xfrm>
            <a:off x="0" y="-61913"/>
            <a:ext cx="12188825" cy="904875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  <a:effectLst/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0" marR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>
                <a:solidFill>
                  <a:srgbClr val="3A3A3C"/>
                </a:solidFill>
                <a:effectLst/>
                <a:latin typeface="Gill Sans MT" panose="020B0502020104020203" pitchFamily="34" charset="0"/>
                <a:ea typeface="Gill Sans MT" panose="020B0502020104020203" pitchFamily="34" charset="0"/>
                <a:cs typeface="Majalla UI"/>
              </a:rPr>
              <a:t> </a:t>
            </a:r>
            <a:endParaRPr lang="en-US" sz="1100">
              <a:solidFill>
                <a:srgbClr val="3A3A3C"/>
              </a:solidFill>
              <a:effectLst/>
              <a:latin typeface="Gill Sans MT" panose="020B0502020104020203" pitchFamily="34" charset="0"/>
              <a:ea typeface="Gill Sans MT" panose="020B0502020104020203" pitchFamily="34" charset="0"/>
              <a:cs typeface="Majalla UI"/>
            </a:endParaRPr>
          </a:p>
        </p:txBody>
      </p: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10590530" y="-244158"/>
            <a:ext cx="1598295" cy="1393190"/>
            <a:chOff x="9216" y="155"/>
            <a:chExt cx="2518" cy="2194"/>
          </a:xfrm>
        </p:grpSpPr>
        <p:sp>
          <p:nvSpPr>
            <p:cNvPr id="11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12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Imag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-244158"/>
            <a:ext cx="1598294" cy="15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696313" y="-112386"/>
            <a:ext cx="547547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r-FR" sz="4800" dirty="0" smtClean="0"/>
              <a:t>Analyse conceptuelle</a:t>
            </a:r>
            <a:endParaRPr lang="ar-MA" sz="4800" dirty="0"/>
          </a:p>
        </p:txBody>
      </p:sp>
      <p:sp>
        <p:nvSpPr>
          <p:cNvPr id="2" name="Rectangle 1"/>
          <p:cNvSpPr/>
          <p:nvPr/>
        </p:nvSpPr>
        <p:spPr>
          <a:xfrm>
            <a:off x="1217659" y="1149032"/>
            <a:ext cx="4699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 de Cas d’utilisation</a:t>
            </a:r>
            <a:endParaRPr lang="fr-FR" sz="2800" dirty="0">
              <a:solidFill>
                <a:schemeClr val="accent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22092"/>
            <a:ext cx="8628142" cy="5476875"/>
          </a:xfrm>
          <a:prstGeom prst="rect">
            <a:avLst/>
          </a:prstGeom>
        </p:spPr>
      </p:pic>
      <p:grpSp>
        <p:nvGrpSpPr>
          <p:cNvPr id="21" name="Groupe 20"/>
          <p:cNvGrpSpPr>
            <a:grpSpLocks/>
          </p:cNvGrpSpPr>
          <p:nvPr/>
        </p:nvGrpSpPr>
        <p:grpSpPr bwMode="auto">
          <a:xfrm>
            <a:off x="0" y="-274003"/>
            <a:ext cx="1598295" cy="1393190"/>
            <a:chOff x="9216" y="155"/>
            <a:chExt cx="2518" cy="2194"/>
          </a:xfrm>
        </p:grpSpPr>
        <p:sp>
          <p:nvSpPr>
            <p:cNvPr id="22" name="Forme automatique 19"/>
            <p:cNvSpPr>
              <a:spLocks noChangeArrowheads="1"/>
            </p:cNvSpPr>
            <p:nvPr/>
          </p:nvSpPr>
          <p:spPr bwMode="auto">
            <a:xfrm>
              <a:off x="9540" y="155"/>
              <a:ext cx="2194" cy="2194"/>
            </a:xfrm>
            <a:prstGeom prst="diamond">
              <a:avLst/>
            </a:prstGeom>
            <a:solidFill>
              <a:schemeClr val="bg1">
                <a:lumMod val="100000"/>
                <a:lumOff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2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/>
            </a:p>
          </p:txBody>
        </p:sp>
        <p:sp>
          <p:nvSpPr>
            <p:cNvPr id="24" name="Forme automatique 7"/>
            <p:cNvSpPr>
              <a:spLocks noChangeArrowheads="1"/>
            </p:cNvSpPr>
            <p:nvPr/>
          </p:nvSpPr>
          <p:spPr bwMode="auto">
            <a:xfrm>
              <a:off x="9216" y="202"/>
              <a:ext cx="2100" cy="2100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5400000" algn="ctr" rotWithShape="0">
                      <a:srgbClr val="808080">
                        <a:alpha val="35001"/>
                      </a:srgbClr>
                    </a:outerShdw>
                  </a:effectLst>
                </a14:hiddenEffects>
              </a:ext>
            </a:extLst>
          </p:spPr>
          <p:txBody>
            <a:bodyPr rot="0" vert="horz" wrap="square" lIns="91440" tIns="91440" rIns="91440" bIns="91440" anchor="t" anchorCtr="0" upright="1">
              <a:noAutofit/>
            </a:bodyPr>
            <a:lstStyle/>
            <a:p>
              <a:endParaRPr lang="ar-SA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2"/>
          <a:stretch/>
        </p:blipFill>
        <p:spPr>
          <a:xfrm>
            <a:off x="305264" y="96767"/>
            <a:ext cx="773579" cy="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à trois lignes (grand écran)</Template>
  <TotalTime>247</TotalTime>
  <Words>507</Words>
  <Application>Microsoft Office PowerPoint</Application>
  <PresentationFormat>Personnalisé</PresentationFormat>
  <Paragraphs>177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Gill Sans MT</vt:lpstr>
      <vt:lpstr>Majalla UI</vt:lpstr>
      <vt:lpstr>STZhongsong</vt:lpstr>
      <vt:lpstr>Tahoma</vt:lpstr>
      <vt:lpstr>Times New Roman</vt:lpstr>
      <vt:lpstr>Wingdings</vt:lpstr>
      <vt:lpstr>Technologie 16:9</vt:lpstr>
      <vt:lpstr>Application Android pour lier le service d'achat de l'entreprise au différents fournisseurs et automatiser le suivi de l'entrepôt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 pour lier le service d'achat de l'entreprise au différents fournisseurs Et automatiser le suivi de l'entrepôt</dc:title>
  <dc:creator>yahya rabii</dc:creator>
  <cp:lastModifiedBy>yahya rabii</cp:lastModifiedBy>
  <cp:revision>21</cp:revision>
  <dcterms:created xsi:type="dcterms:W3CDTF">2022-09-07T12:34:15Z</dcterms:created>
  <dcterms:modified xsi:type="dcterms:W3CDTF">2022-09-07T16:41:41Z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